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PT Sans Narrow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" name="Jacob Kent Ridlinghafer"/>
  <p:cmAuthor clrIdx="1" id="1" initials="" lastIdx="1" name="Danielle Elizabeth Tadyc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5FD532D-D6AD-44F7-B198-0EDAAB6A1B98}">
  <a:tblStyle styleId="{E5FD532D-D6AD-44F7-B198-0EDAAB6A1B9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Robo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TSansNarrow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5-05T17:34:51.894">
    <p:pos x="2550" y="96"/>
    <p:text>I think this should be on slide 7 so we can compare the pathing of the different scenarios. Do none of them have a long path?</p:text>
  </p:cm>
  <p:cm authorId="1" idx="1" dt="2020-05-05T06:52:14.519">
    <p:pos x="2550" y="96"/>
    <p:text>No this is here because I changed the well location</p:text>
  </p:cm>
  <p:cm authorId="0" idx="2" dt="2020-05-05T17:34:51.894">
    <p:pos x="2550" y="96"/>
    <p:text>I see that makes sense then.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20-05-05T18:20:33.257">
    <p:pos x="196" y="349"/>
    <p:text>Feel free to change this section this is what I saw from results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4af7afa54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4af7afa54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4af7afa54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4af7afa54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4af7afa54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4af7afa54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af7afa5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4af7afa5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4af7afa54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4af7afa54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4af7afa54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4af7afa54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4af7afa54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4af7afa54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4af7afa54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4af7afa54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4af7afa5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4af7afa5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4af7afa5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4af7afa5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4af7afa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4af7afa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4af7afa5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4af7afa5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4af7afa5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4af7afa5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4af7afa5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4af7afa5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4af7afa5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4af7afa5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4af7afa54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4af7afa54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4af7afa54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4af7afa54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4af7afa54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4af7afa54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8.png"/><Relationship Id="rId13" Type="http://schemas.openxmlformats.org/officeDocument/2006/relationships/image" Target="../media/image12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the Striders!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Danielle Tadych, Jacob </a:t>
            </a:r>
            <a:r>
              <a:rPr lang="en" sz="2100"/>
              <a:t>Ridlinghafer</a:t>
            </a:r>
            <a:r>
              <a:rPr lang="en" sz="2100"/>
              <a:t>, Benjamin Mitchell</a:t>
            </a:r>
            <a:endParaRPr sz="210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1600200" cy="139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800" y="0"/>
            <a:ext cx="1600200" cy="1392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comparison</a:t>
            </a:r>
            <a:endParaRPr/>
          </a:p>
        </p:txBody>
      </p:sp>
      <p:graphicFrame>
        <p:nvGraphicFramePr>
          <p:cNvPr id="157" name="Google Shape;157;p22"/>
          <p:cNvGraphicFramePr/>
          <p:nvPr/>
        </p:nvGraphicFramePr>
        <p:xfrm>
          <a:off x="942325" y="130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{E5FD532D-D6AD-44F7-B198-0EDAAB6A1B98}</a:tableStyleId>
              </a:tblPr>
              <a:tblGrid>
                <a:gridCol w="994775"/>
                <a:gridCol w="994775"/>
                <a:gridCol w="994775"/>
                <a:gridCol w="994775"/>
                <a:gridCol w="994775"/>
                <a:gridCol w="994775"/>
                <a:gridCol w="994775"/>
              </a:tblGrid>
              <a:tr h="27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Scenario 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Ensemble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town well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mw1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mw2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ag well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Leakage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1333113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74.34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79.01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93.13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82.33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148550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3133113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3111331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1111331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71.93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76.36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87.21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75.89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293350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2121331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74.63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78.02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86.04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82.08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1116450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2121311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78.38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86.30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82.32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1069050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2122111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76.11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78.71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87.58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83.37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981350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2213223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76.04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78.59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88.60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84.16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1127950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2211221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75.84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78.59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86.41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82.39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1050750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1111111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75.84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78.59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86.41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82.39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222150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Average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74.98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78.28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87.71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81.87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751200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comparison</a:t>
            </a:r>
            <a:endParaRPr/>
          </a:p>
        </p:txBody>
      </p:sp>
      <p:graphicFrame>
        <p:nvGraphicFramePr>
          <p:cNvPr id="163" name="Google Shape;163;p23"/>
          <p:cNvGraphicFramePr/>
          <p:nvPr/>
        </p:nvGraphicFramePr>
        <p:xfrm>
          <a:off x="1238250" y="133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{E5FD532D-D6AD-44F7-B198-0EDAAB6A1B98}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Scenario 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Esemble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town well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mw1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mw2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ag well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Leakage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1333113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74.34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78.99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90.61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88.98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149750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3133113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3111331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1111331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71.89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76.31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83.33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81.38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293250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2121331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74.59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78.00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85.19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84.66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1115750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2121311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75.08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78.37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85.46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84.92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1068350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2122111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76.12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78.55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84.80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82.86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222050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2213223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76.00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78.57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87.76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87.31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1127150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2211221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75.79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78.57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85.55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85.01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1049950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1111111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75.79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78.5</a:t>
                      </a: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85.55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85.01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222050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Average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74.95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78.24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86.03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85.01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656037.5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555600"/>
            <a:ext cx="5873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and Leakage Averages across Ensembles</a:t>
            </a:r>
            <a:endParaRPr/>
          </a:p>
        </p:txBody>
      </p:sp>
      <p:graphicFrame>
        <p:nvGraphicFramePr>
          <p:cNvPr id="169" name="Google Shape;169;p24"/>
          <p:cNvGraphicFramePr/>
          <p:nvPr/>
        </p:nvGraphicFramePr>
        <p:xfrm>
          <a:off x="361650" y="183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{E5FD532D-D6AD-44F7-B198-0EDAAB6A1B98}</a:tableStyleId>
              </a:tblPr>
              <a:tblGrid>
                <a:gridCol w="1403450"/>
                <a:gridCol w="1403450"/>
                <a:gridCol w="1403450"/>
                <a:gridCol w="1403450"/>
                <a:gridCol w="1403450"/>
                <a:gridCol w="1403450"/>
              </a:tblGrid>
              <a:tr h="37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Scenario #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town well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mw1 (River)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mw2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ag well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Leakage</a:t>
                      </a:r>
                      <a:endParaRPr b="1"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74.987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78.269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85.090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83.717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864650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74.978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78.282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87.707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81.868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751200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74.952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78.241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86.033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85.0177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656037.5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555600"/>
            <a:ext cx="470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comparison - longest paths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541250" y="168783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2 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75225"/>
            <a:ext cx="3077150" cy="29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33250" y="16878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1 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6501650" y="16878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3 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4">
            <a:alphaModFix/>
          </a:blip>
          <a:srcRect b="3844" l="12366" r="2643" t="5056"/>
          <a:stretch/>
        </p:blipFill>
        <p:spPr>
          <a:xfrm>
            <a:off x="3362313" y="1927825"/>
            <a:ext cx="2667837" cy="2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125" y="1955675"/>
            <a:ext cx="2715934" cy="28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6501650" y="1039488"/>
            <a:ext cx="24738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 particles resulted in the stream or wells for all scenarios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6">
            <a:alphaModFix/>
          </a:blip>
          <a:srcRect b="21875" l="18610" r="36054" t="34374"/>
          <a:stretch/>
        </p:blipFill>
        <p:spPr>
          <a:xfrm>
            <a:off x="4480300" y="65253"/>
            <a:ext cx="1673825" cy="156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6275525" y="0"/>
            <a:ext cx="1161000" cy="1039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Original run would have ended in the stream eventually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comparison (graphs) MW2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25" y="2397350"/>
            <a:ext cx="3195147" cy="21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4">
            <a:alphaModFix/>
          </a:blip>
          <a:srcRect b="0" l="7595" r="0" t="0"/>
          <a:stretch/>
        </p:blipFill>
        <p:spPr>
          <a:xfrm>
            <a:off x="3210150" y="2403851"/>
            <a:ext cx="2754976" cy="217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824600" y="18447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1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6036025" y="19498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3</a:t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3409725" y="19498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2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5">
            <a:alphaModFix/>
          </a:blip>
          <a:srcRect b="0" l="6898" r="0" t="0"/>
          <a:stretch/>
        </p:blipFill>
        <p:spPr>
          <a:xfrm>
            <a:off x="5945042" y="2403850"/>
            <a:ext cx="2695374" cy="2179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p26"/>
          <p:cNvGraphicFramePr/>
          <p:nvPr/>
        </p:nvGraphicFramePr>
        <p:xfrm>
          <a:off x="49207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{E5FD532D-D6AD-44F7-B198-0EDAAB6A1B98}</a:tableStyleId>
              </a:tblPr>
              <a:tblGrid>
                <a:gridCol w="1037800"/>
                <a:gridCol w="1037800"/>
                <a:gridCol w="1037800"/>
                <a:gridCol w="1061950"/>
              </a:tblGrid>
              <a:tr h="25027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Legend</a:t>
                      </a:r>
                      <a:endParaRPr b="1" sz="1000"/>
                    </a:p>
                  </a:txBody>
                  <a:tcPr marT="9525" marB="91425" marR="9525" marL="9525" anchor="b"/>
                </a:tc>
                <a:tc hMerge="1"/>
                <a:tc hMerge="1"/>
                <a:tc hMerge="1"/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Ensemble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Ensemble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1333113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red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30A0"/>
                          </a:solidFill>
                        </a:rPr>
                        <a:t>2121311</a:t>
                      </a:r>
                      <a:endParaRPr sz="1000">
                        <a:solidFill>
                          <a:srgbClr val="7030A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30A0"/>
                          </a:solidFill>
                        </a:rPr>
                        <a:t>purple</a:t>
                      </a:r>
                      <a:endParaRPr sz="1000">
                        <a:solidFill>
                          <a:srgbClr val="7030A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472C4"/>
                          </a:solidFill>
                        </a:rPr>
                        <a:t>3133113</a:t>
                      </a:r>
                      <a:endParaRPr sz="1000">
                        <a:solidFill>
                          <a:srgbClr val="4472C4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472C4"/>
                          </a:solidFill>
                        </a:rPr>
                        <a:t>blue</a:t>
                      </a:r>
                      <a:endParaRPr sz="1000">
                        <a:solidFill>
                          <a:srgbClr val="4472C4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</a:rPr>
                        <a:t>2122111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525" marB="91425" marR="9525" marL="9525" anchor="b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</a:rPr>
                        <a:t>yellow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525" marB="91425" marR="9525" marL="9525" anchor="b">
                    <a:solidFill>
                      <a:srgbClr val="A5A5A5"/>
                    </a:solidFill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AD47"/>
                          </a:solidFill>
                        </a:rPr>
                        <a:t>3111331</a:t>
                      </a:r>
                      <a:endParaRPr sz="1000">
                        <a:solidFill>
                          <a:srgbClr val="70AD47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AD47"/>
                          </a:solidFill>
                        </a:rPr>
                        <a:t>green</a:t>
                      </a:r>
                      <a:endParaRPr sz="1000">
                        <a:solidFill>
                          <a:srgbClr val="70AD47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2213223</a:t>
                      </a:r>
                      <a:endParaRPr sz="10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black</a:t>
                      </a:r>
                      <a:endParaRPr sz="1000"/>
                    </a:p>
                  </a:txBody>
                  <a:tcPr marT="9525" marB="91425" marR="9525" marL="9525" anchor="b"/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A5A5A5"/>
                          </a:solidFill>
                        </a:rPr>
                        <a:t>1111331</a:t>
                      </a:r>
                      <a:endParaRPr sz="1000">
                        <a:solidFill>
                          <a:srgbClr val="A5A5A5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A5A5A5"/>
                          </a:solidFill>
                        </a:rPr>
                        <a:t>grey</a:t>
                      </a:r>
                      <a:endParaRPr sz="1000">
                        <a:solidFill>
                          <a:srgbClr val="A5A5A5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40FF"/>
                          </a:solidFill>
                        </a:rPr>
                        <a:t>2211221</a:t>
                      </a:r>
                      <a:endParaRPr sz="1000">
                        <a:solidFill>
                          <a:srgbClr val="FF40FF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40FF"/>
                          </a:solidFill>
                        </a:rPr>
                        <a:t>pink</a:t>
                      </a:r>
                      <a:endParaRPr sz="1000">
                        <a:solidFill>
                          <a:srgbClr val="FF40FF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D7D31"/>
                          </a:solidFill>
                        </a:rPr>
                        <a:t>2121331</a:t>
                      </a:r>
                      <a:endParaRPr sz="1000">
                        <a:solidFill>
                          <a:srgbClr val="ED7D3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D7D31"/>
                          </a:solidFill>
                        </a:rPr>
                        <a:t>orange</a:t>
                      </a:r>
                      <a:endParaRPr sz="1000">
                        <a:solidFill>
                          <a:srgbClr val="ED7D3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833C0C"/>
                          </a:solidFill>
                        </a:rPr>
                        <a:t>1111111</a:t>
                      </a:r>
                      <a:endParaRPr sz="1000">
                        <a:solidFill>
                          <a:srgbClr val="833C0C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833C0C"/>
                          </a:solidFill>
                        </a:rPr>
                        <a:t>brown</a:t>
                      </a:r>
                      <a:endParaRPr sz="1000">
                        <a:solidFill>
                          <a:srgbClr val="833C0C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cxnSp>
        <p:nvCxnSpPr>
          <p:cNvPr id="196" name="Google Shape;196;p26"/>
          <p:cNvCxnSpPr/>
          <p:nvPr/>
        </p:nvCxnSpPr>
        <p:spPr>
          <a:xfrm>
            <a:off x="5032225" y="914345"/>
            <a:ext cx="185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5032225" y="1186878"/>
            <a:ext cx="185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comparison (graphs) Town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771750" y="19498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1</a:t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0" y="2337825"/>
            <a:ext cx="3289331" cy="216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p27"/>
          <p:cNvGraphicFramePr/>
          <p:nvPr/>
        </p:nvGraphicFramePr>
        <p:xfrm>
          <a:off x="49207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{E5FD532D-D6AD-44F7-B198-0EDAAB6A1B98}</a:tableStyleId>
              </a:tblPr>
              <a:tblGrid>
                <a:gridCol w="1037800"/>
                <a:gridCol w="1037800"/>
                <a:gridCol w="1037800"/>
                <a:gridCol w="1061950"/>
              </a:tblGrid>
              <a:tr h="25027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Legend</a:t>
                      </a:r>
                      <a:endParaRPr b="1" sz="1000"/>
                    </a:p>
                  </a:txBody>
                  <a:tcPr marT="9525" marB="91425" marR="9525" marL="9525" anchor="b"/>
                </a:tc>
                <a:tc hMerge="1"/>
                <a:tc hMerge="1"/>
                <a:tc hMerge="1"/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Ensemble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Ensemble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1333113</a:t>
                      </a:r>
                      <a:endParaRPr b="1" sz="10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red</a:t>
                      </a:r>
                      <a:endParaRPr b="1" sz="10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030A0"/>
                          </a:solidFill>
                        </a:rPr>
                        <a:t>2121311</a:t>
                      </a:r>
                      <a:endParaRPr b="1" sz="1000">
                        <a:solidFill>
                          <a:srgbClr val="7030A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030A0"/>
                          </a:solidFill>
                        </a:rPr>
                        <a:t>purple</a:t>
                      </a:r>
                      <a:endParaRPr b="1" sz="1000">
                        <a:solidFill>
                          <a:srgbClr val="7030A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472C4"/>
                          </a:solidFill>
                        </a:rPr>
                        <a:t>3133113</a:t>
                      </a:r>
                      <a:endParaRPr b="1" sz="1000">
                        <a:solidFill>
                          <a:srgbClr val="4472C4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472C4"/>
                          </a:solidFill>
                        </a:rPr>
                        <a:t>blue</a:t>
                      </a:r>
                      <a:endParaRPr b="1" sz="1000">
                        <a:solidFill>
                          <a:srgbClr val="4472C4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00"/>
                          </a:solidFill>
                        </a:rPr>
                        <a:t>2122111</a:t>
                      </a:r>
                      <a:endParaRPr b="1" sz="1000">
                        <a:solidFill>
                          <a:srgbClr val="FFFF00"/>
                        </a:solidFill>
                      </a:endParaRPr>
                    </a:p>
                  </a:txBody>
                  <a:tcPr marT="9525" marB="91425" marR="9525" marL="9525" anchor="b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00"/>
                          </a:solidFill>
                        </a:rPr>
                        <a:t>yellow</a:t>
                      </a:r>
                      <a:endParaRPr b="1" sz="1000">
                        <a:solidFill>
                          <a:srgbClr val="FFFF00"/>
                        </a:solidFill>
                      </a:endParaRPr>
                    </a:p>
                  </a:txBody>
                  <a:tcPr marT="9525" marB="91425" marR="9525" marL="9525" anchor="b">
                    <a:solidFill>
                      <a:srgbClr val="CCCCCC"/>
                    </a:solidFill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0AD47"/>
                          </a:solidFill>
                        </a:rPr>
                        <a:t>3111331</a:t>
                      </a:r>
                      <a:endParaRPr b="1" sz="1000">
                        <a:solidFill>
                          <a:srgbClr val="70AD47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70AD47"/>
                          </a:solidFill>
                        </a:rPr>
                        <a:t>green</a:t>
                      </a:r>
                      <a:endParaRPr b="1" sz="1000">
                        <a:solidFill>
                          <a:srgbClr val="70AD47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2213223</a:t>
                      </a:r>
                      <a:endParaRPr b="1" sz="10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black</a:t>
                      </a:r>
                      <a:endParaRPr b="1" sz="1000"/>
                    </a:p>
                  </a:txBody>
                  <a:tcPr marT="9525" marB="91425" marR="9525" marL="9525" anchor="b"/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A5A5A5"/>
                          </a:solidFill>
                        </a:rPr>
                        <a:t>1111331</a:t>
                      </a:r>
                      <a:endParaRPr b="1" sz="1000">
                        <a:solidFill>
                          <a:srgbClr val="A5A5A5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A5A5A5"/>
                          </a:solidFill>
                        </a:rPr>
                        <a:t>grey</a:t>
                      </a:r>
                      <a:endParaRPr b="1" sz="1000">
                        <a:solidFill>
                          <a:srgbClr val="A5A5A5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40FF"/>
                          </a:solidFill>
                        </a:rPr>
                        <a:t>2211221</a:t>
                      </a:r>
                      <a:endParaRPr b="1" sz="1000">
                        <a:solidFill>
                          <a:srgbClr val="FF40FF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40FF"/>
                          </a:solidFill>
                        </a:rPr>
                        <a:t>pink</a:t>
                      </a:r>
                      <a:endParaRPr b="1" sz="1000">
                        <a:solidFill>
                          <a:srgbClr val="FF40FF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ED7D31"/>
                          </a:solidFill>
                        </a:rPr>
                        <a:t>2121331</a:t>
                      </a:r>
                      <a:endParaRPr b="1" sz="1000">
                        <a:solidFill>
                          <a:srgbClr val="ED7D3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ED7D31"/>
                          </a:solidFill>
                        </a:rPr>
                        <a:t>orange</a:t>
                      </a:r>
                      <a:endParaRPr b="1" sz="1000">
                        <a:solidFill>
                          <a:srgbClr val="ED7D3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833C0C"/>
                          </a:solidFill>
                        </a:rPr>
                        <a:t>1111111</a:t>
                      </a:r>
                      <a:endParaRPr b="1" sz="1000">
                        <a:solidFill>
                          <a:srgbClr val="833C0C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833C0C"/>
                          </a:solidFill>
                        </a:rPr>
                        <a:t>brown</a:t>
                      </a:r>
                      <a:endParaRPr b="1" sz="1000">
                        <a:solidFill>
                          <a:srgbClr val="833C0C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6036025" y="19498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3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3424825" y="19498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2</a:t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 rotWithShape="1">
          <a:blip r:embed="rId4">
            <a:alphaModFix/>
          </a:blip>
          <a:srcRect b="-309" l="6941" r="-3355" t="310"/>
          <a:stretch/>
        </p:blipFill>
        <p:spPr>
          <a:xfrm>
            <a:off x="3197114" y="2351560"/>
            <a:ext cx="2888810" cy="21425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7"/>
          <p:cNvCxnSpPr/>
          <p:nvPr/>
        </p:nvCxnSpPr>
        <p:spPr>
          <a:xfrm>
            <a:off x="5032225" y="914345"/>
            <a:ext cx="185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7"/>
          <p:cNvCxnSpPr/>
          <p:nvPr/>
        </p:nvCxnSpPr>
        <p:spPr>
          <a:xfrm>
            <a:off x="5032225" y="1186878"/>
            <a:ext cx="185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1" name="Google Shape;211;p27"/>
          <p:cNvPicPr preferRelativeResize="0"/>
          <p:nvPr/>
        </p:nvPicPr>
        <p:blipFill rotWithShape="1">
          <a:blip r:embed="rId5">
            <a:alphaModFix/>
          </a:blip>
          <a:srcRect b="0" l="6890" r="0" t="0"/>
          <a:stretch/>
        </p:blipFill>
        <p:spPr>
          <a:xfrm>
            <a:off x="5952975" y="2335425"/>
            <a:ext cx="2807999" cy="21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comparison (graphs) MW1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5" y="2731422"/>
            <a:ext cx="3346033" cy="232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 rotWithShape="1">
          <a:blip r:embed="rId4">
            <a:alphaModFix/>
          </a:blip>
          <a:srcRect b="0" l="9280" r="0" t="0"/>
          <a:stretch/>
        </p:blipFill>
        <p:spPr>
          <a:xfrm>
            <a:off x="3420500" y="2738976"/>
            <a:ext cx="2808000" cy="229671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771750" y="19498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1</a:t>
            </a:r>
            <a:endParaRPr/>
          </a:p>
        </p:txBody>
      </p:sp>
      <p:graphicFrame>
        <p:nvGraphicFramePr>
          <p:cNvPr id="220" name="Google Shape;220;p28"/>
          <p:cNvGraphicFramePr/>
          <p:nvPr/>
        </p:nvGraphicFramePr>
        <p:xfrm>
          <a:off x="49207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{E5FD532D-D6AD-44F7-B198-0EDAAB6A1B98}</a:tableStyleId>
              </a:tblPr>
              <a:tblGrid>
                <a:gridCol w="1037800"/>
                <a:gridCol w="1037800"/>
                <a:gridCol w="1037800"/>
                <a:gridCol w="1061950"/>
              </a:tblGrid>
              <a:tr h="25027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Legend</a:t>
                      </a:r>
                      <a:endParaRPr b="1" sz="1000"/>
                    </a:p>
                  </a:txBody>
                  <a:tcPr marT="9525" marB="91425" marR="9525" marL="9525" anchor="b"/>
                </a:tc>
                <a:tc hMerge="1"/>
                <a:tc hMerge="1"/>
                <a:tc hMerge="1"/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Ensemble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Ensemble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1333113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red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30A0"/>
                          </a:solidFill>
                        </a:rPr>
                        <a:t>2121311</a:t>
                      </a:r>
                      <a:endParaRPr sz="1000">
                        <a:solidFill>
                          <a:srgbClr val="7030A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30A0"/>
                          </a:solidFill>
                        </a:rPr>
                        <a:t>purple</a:t>
                      </a:r>
                      <a:endParaRPr sz="1000">
                        <a:solidFill>
                          <a:srgbClr val="7030A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472C4"/>
                          </a:solidFill>
                        </a:rPr>
                        <a:t>3133113</a:t>
                      </a:r>
                      <a:endParaRPr sz="1000">
                        <a:solidFill>
                          <a:srgbClr val="4472C4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472C4"/>
                          </a:solidFill>
                        </a:rPr>
                        <a:t>blue</a:t>
                      </a:r>
                      <a:endParaRPr sz="1000">
                        <a:solidFill>
                          <a:srgbClr val="4472C4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</a:rPr>
                        <a:t>2122111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525" marB="91425" marR="9525" marL="9525" anchor="b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</a:rPr>
                        <a:t>yellow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525" marB="91425" marR="9525" marL="9525" anchor="b">
                    <a:solidFill>
                      <a:srgbClr val="A5A5A5"/>
                    </a:solidFill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AD47"/>
                          </a:solidFill>
                        </a:rPr>
                        <a:t>3111331</a:t>
                      </a:r>
                      <a:endParaRPr sz="1000">
                        <a:solidFill>
                          <a:srgbClr val="70AD47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AD47"/>
                          </a:solidFill>
                        </a:rPr>
                        <a:t>green</a:t>
                      </a:r>
                      <a:endParaRPr sz="1000">
                        <a:solidFill>
                          <a:srgbClr val="70AD47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2213223</a:t>
                      </a:r>
                      <a:endParaRPr sz="10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black</a:t>
                      </a:r>
                      <a:endParaRPr sz="1000"/>
                    </a:p>
                  </a:txBody>
                  <a:tcPr marT="9525" marB="91425" marR="9525" marL="9525" anchor="b"/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A5A5A5"/>
                          </a:solidFill>
                        </a:rPr>
                        <a:t>1111331</a:t>
                      </a:r>
                      <a:endParaRPr sz="1000">
                        <a:solidFill>
                          <a:srgbClr val="A5A5A5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A5A5A5"/>
                          </a:solidFill>
                        </a:rPr>
                        <a:t>grey</a:t>
                      </a:r>
                      <a:endParaRPr sz="1000">
                        <a:solidFill>
                          <a:srgbClr val="A5A5A5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40FF"/>
                          </a:solidFill>
                        </a:rPr>
                        <a:t>2211221</a:t>
                      </a:r>
                      <a:endParaRPr sz="1000">
                        <a:solidFill>
                          <a:srgbClr val="FF40FF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40FF"/>
                          </a:solidFill>
                        </a:rPr>
                        <a:t>pink</a:t>
                      </a:r>
                      <a:endParaRPr sz="1000">
                        <a:solidFill>
                          <a:srgbClr val="FF40FF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D7D31"/>
                          </a:solidFill>
                        </a:rPr>
                        <a:t>2121331</a:t>
                      </a:r>
                      <a:endParaRPr sz="1000">
                        <a:solidFill>
                          <a:srgbClr val="ED7D3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D7D31"/>
                          </a:solidFill>
                        </a:rPr>
                        <a:t>orange</a:t>
                      </a:r>
                      <a:endParaRPr sz="1000">
                        <a:solidFill>
                          <a:srgbClr val="ED7D3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833C0C"/>
                          </a:solidFill>
                        </a:rPr>
                        <a:t>1111111</a:t>
                      </a:r>
                      <a:endParaRPr sz="1000">
                        <a:solidFill>
                          <a:srgbClr val="833C0C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833C0C"/>
                          </a:solidFill>
                        </a:rPr>
                        <a:t>brown</a:t>
                      </a:r>
                      <a:endParaRPr sz="1000">
                        <a:solidFill>
                          <a:srgbClr val="833C0C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6036025" y="19498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3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3424825" y="1949800"/>
            <a:ext cx="2808000" cy="1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2</a:t>
            </a:r>
            <a:endParaRPr/>
          </a:p>
        </p:txBody>
      </p:sp>
      <p:cxnSp>
        <p:nvCxnSpPr>
          <p:cNvPr id="223" name="Google Shape;223;p28"/>
          <p:cNvCxnSpPr/>
          <p:nvPr/>
        </p:nvCxnSpPr>
        <p:spPr>
          <a:xfrm>
            <a:off x="5032225" y="914345"/>
            <a:ext cx="185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8"/>
          <p:cNvCxnSpPr/>
          <p:nvPr/>
        </p:nvCxnSpPr>
        <p:spPr>
          <a:xfrm>
            <a:off x="5032225" y="1186878"/>
            <a:ext cx="185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" name="Google Shape;225;p28"/>
          <p:cNvPicPr preferRelativeResize="0"/>
          <p:nvPr/>
        </p:nvPicPr>
        <p:blipFill rotWithShape="1">
          <a:blip r:embed="rId5">
            <a:alphaModFix/>
          </a:blip>
          <a:srcRect b="0" l="8675" r="0" t="0"/>
          <a:stretch/>
        </p:blipFill>
        <p:spPr>
          <a:xfrm>
            <a:off x="6228500" y="2739125"/>
            <a:ext cx="2808000" cy="22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comparison (graphs) Ag well</a:t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5" y="2710750"/>
            <a:ext cx="3199877" cy="23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 b="0" l="7629" r="0" t="0"/>
          <a:stretch/>
        </p:blipFill>
        <p:spPr>
          <a:xfrm>
            <a:off x="3112298" y="2717053"/>
            <a:ext cx="2709352" cy="230112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771750" y="19498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1</a:t>
            </a:r>
            <a:endParaRPr/>
          </a:p>
        </p:txBody>
      </p:sp>
      <p:graphicFrame>
        <p:nvGraphicFramePr>
          <p:cNvPr id="234" name="Google Shape;234;p29"/>
          <p:cNvGraphicFramePr/>
          <p:nvPr/>
        </p:nvGraphicFramePr>
        <p:xfrm>
          <a:off x="49207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{E5FD532D-D6AD-44F7-B198-0EDAAB6A1B98}</a:tableStyleId>
              </a:tblPr>
              <a:tblGrid>
                <a:gridCol w="1037800"/>
                <a:gridCol w="1037800"/>
                <a:gridCol w="1037800"/>
                <a:gridCol w="1061950"/>
              </a:tblGrid>
              <a:tr h="25027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Legend</a:t>
                      </a:r>
                      <a:endParaRPr b="1" sz="1000"/>
                    </a:p>
                  </a:txBody>
                  <a:tcPr marT="9525" marB="91425" marR="9525" marL="9525" anchor="b"/>
                </a:tc>
                <a:tc hMerge="1"/>
                <a:tc hMerge="1"/>
                <a:tc hMerge="1"/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Ensemble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Ensemble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Line</a:t>
                      </a:r>
                      <a:endParaRPr sz="1000"/>
                    </a:p>
                  </a:txBody>
                  <a:tcPr marT="9525" marB="91425" marR="9525" marL="9525" anchor="b"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1333113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red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30A0"/>
                          </a:solidFill>
                        </a:rPr>
                        <a:t>2121311</a:t>
                      </a:r>
                      <a:endParaRPr sz="1000">
                        <a:solidFill>
                          <a:srgbClr val="7030A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30A0"/>
                          </a:solidFill>
                        </a:rPr>
                        <a:t>purple</a:t>
                      </a:r>
                      <a:endParaRPr sz="1000">
                        <a:solidFill>
                          <a:srgbClr val="7030A0"/>
                        </a:solidFill>
                      </a:endParaRPr>
                    </a:p>
                  </a:txBody>
                  <a:tcPr marT="9525" marB="91425" marR="9525" marL="9525" anchor="b"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472C4"/>
                          </a:solidFill>
                        </a:rPr>
                        <a:t>3133113</a:t>
                      </a:r>
                      <a:endParaRPr sz="1000">
                        <a:solidFill>
                          <a:srgbClr val="4472C4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472C4"/>
                          </a:solidFill>
                        </a:rPr>
                        <a:t>blue</a:t>
                      </a:r>
                      <a:endParaRPr sz="1000">
                        <a:solidFill>
                          <a:srgbClr val="4472C4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</a:rPr>
                        <a:t>2122111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525" marB="91425" marR="9525" marL="9525" anchor="b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00"/>
                          </a:solidFill>
                        </a:rPr>
                        <a:t>yellow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525" marB="91425" marR="9525" marL="9525" anchor="b">
                    <a:solidFill>
                      <a:srgbClr val="A5A5A5"/>
                    </a:solidFill>
                  </a:tcPr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AD47"/>
                          </a:solidFill>
                        </a:rPr>
                        <a:t>3111331</a:t>
                      </a:r>
                      <a:endParaRPr sz="1000">
                        <a:solidFill>
                          <a:srgbClr val="70AD47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0AD47"/>
                          </a:solidFill>
                        </a:rPr>
                        <a:t>green</a:t>
                      </a:r>
                      <a:endParaRPr sz="1000">
                        <a:solidFill>
                          <a:srgbClr val="70AD47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2213223</a:t>
                      </a:r>
                      <a:endParaRPr sz="10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black</a:t>
                      </a:r>
                      <a:endParaRPr sz="1000"/>
                    </a:p>
                  </a:txBody>
                  <a:tcPr marT="9525" marB="91425" marR="9525" marL="9525" anchor="b"/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A5A5A5"/>
                          </a:solidFill>
                        </a:rPr>
                        <a:t>1111331</a:t>
                      </a:r>
                      <a:endParaRPr sz="1000">
                        <a:solidFill>
                          <a:srgbClr val="A5A5A5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A5A5A5"/>
                          </a:solidFill>
                        </a:rPr>
                        <a:t>grey</a:t>
                      </a:r>
                      <a:endParaRPr sz="1000">
                        <a:solidFill>
                          <a:srgbClr val="A5A5A5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40FF"/>
                          </a:solidFill>
                        </a:rPr>
                        <a:t>2211221</a:t>
                      </a:r>
                      <a:endParaRPr sz="1000">
                        <a:solidFill>
                          <a:srgbClr val="FF40FF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40FF"/>
                          </a:solidFill>
                        </a:rPr>
                        <a:t>pink</a:t>
                      </a:r>
                      <a:endParaRPr sz="1000">
                        <a:solidFill>
                          <a:srgbClr val="FF40FF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25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D7D31"/>
                          </a:solidFill>
                        </a:rPr>
                        <a:t>2121331</a:t>
                      </a:r>
                      <a:endParaRPr sz="1000">
                        <a:solidFill>
                          <a:srgbClr val="ED7D3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D7D31"/>
                          </a:solidFill>
                        </a:rPr>
                        <a:t>orange</a:t>
                      </a:r>
                      <a:endParaRPr sz="1000">
                        <a:solidFill>
                          <a:srgbClr val="ED7D3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833C0C"/>
                          </a:solidFill>
                        </a:rPr>
                        <a:t>1111111</a:t>
                      </a:r>
                      <a:endParaRPr sz="1000">
                        <a:solidFill>
                          <a:srgbClr val="833C0C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833C0C"/>
                          </a:solidFill>
                        </a:rPr>
                        <a:t>brown</a:t>
                      </a:r>
                      <a:endParaRPr sz="1000">
                        <a:solidFill>
                          <a:srgbClr val="833C0C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6036025" y="19498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3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3424825" y="19498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2</a:t>
            </a:r>
            <a:endParaRPr/>
          </a:p>
        </p:txBody>
      </p:sp>
      <p:cxnSp>
        <p:nvCxnSpPr>
          <p:cNvPr id="237" name="Google Shape;237;p29"/>
          <p:cNvCxnSpPr/>
          <p:nvPr/>
        </p:nvCxnSpPr>
        <p:spPr>
          <a:xfrm>
            <a:off x="5032225" y="914345"/>
            <a:ext cx="185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9"/>
          <p:cNvCxnSpPr/>
          <p:nvPr/>
        </p:nvCxnSpPr>
        <p:spPr>
          <a:xfrm>
            <a:off x="5032225" y="1186878"/>
            <a:ext cx="185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29"/>
          <p:cNvPicPr preferRelativeResize="0"/>
          <p:nvPr/>
        </p:nvPicPr>
        <p:blipFill rotWithShape="1">
          <a:blip r:embed="rId5">
            <a:alphaModFix/>
          </a:blip>
          <a:srcRect b="0" l="7501" r="0" t="0"/>
          <a:stretch/>
        </p:blipFill>
        <p:spPr>
          <a:xfrm>
            <a:off x="5821650" y="2717050"/>
            <a:ext cx="2807999" cy="228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Hydrologic Design</a:t>
            </a:r>
            <a:r>
              <a:rPr lang="en"/>
              <a:t> Conclusions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311700" y="1389600"/>
            <a:ext cx="3310200" cy="32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 differences in head at the river well were small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Differences at MW1 cannot be used in design 2 because ag well was moved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Head of the irrigation well showed larger differences design 3 had the least draw down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 total leakage of each location showed the largest differences in design where design 3 had the least leakage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So design 3 is our proposed project</a:t>
            </a:r>
            <a:endParaRPr sz="1800"/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4">
            <a:alphaModFix/>
          </a:blip>
          <a:srcRect b="7120" l="0" r="0" t="7189"/>
          <a:stretch/>
        </p:blipFill>
        <p:spPr>
          <a:xfrm>
            <a:off x="5209425" y="2615050"/>
            <a:ext cx="3934574" cy="25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950" y="0"/>
            <a:ext cx="2615050" cy="2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" y="0"/>
            <a:ext cx="914400" cy="79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WWJBD</a:t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" y="0"/>
            <a:ext cx="914400" cy="79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403" y="2375625"/>
            <a:ext cx="4428600" cy="27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Current Setup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266325"/>
            <a:ext cx="8520600" cy="29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close to the stream and riparian area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Pollution of the stream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 much drawdown from the ag well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Gotta protect the water strider!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want to impair the riparian ecosystem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matters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Head at wells and leakage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Head at MW1 is most important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Other wells matter because stage in river is not actually infinite </a:t>
            </a:r>
            <a:endParaRPr/>
          </a:p>
        </p:txBody>
      </p:sp>
      <p:pic>
        <p:nvPicPr>
          <p:cNvPr descr="True bugs (order Hemiptera) | LIFE IN FRESHWATER"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625" y="64300"/>
            <a:ext cx="3516375" cy="23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074" y="2903075"/>
            <a:ext cx="2152925" cy="21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" y="0"/>
            <a:ext cx="914400" cy="79111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311700" y="3996925"/>
            <a:ext cx="85206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Particle pathing because we don’t want to pollute river </a:t>
            </a:r>
            <a:endParaRPr sz="1400"/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6">
            <a:alphaModFix/>
          </a:blip>
          <a:srcRect b="21875" l="18610" r="36054" t="34374"/>
          <a:stretch/>
        </p:blipFill>
        <p:spPr>
          <a:xfrm>
            <a:off x="6079050" y="1967753"/>
            <a:ext cx="1673825" cy="156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Scenarios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389600"/>
            <a:ext cx="2808000" cy="16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considered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Head at MW next to the river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Head from ensembles for each scenario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Particle tracking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Leakage calculation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7900"/>
            <a:ext cx="2115600" cy="21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" y="0"/>
            <a:ext cx="914400" cy="79111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-2469575" y="3439250"/>
            <a:ext cx="11214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1333113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3133113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3111331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1111331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2121331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-1348175" y="3439250"/>
            <a:ext cx="10521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2121311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2122111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2213223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2211221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1111111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700" y="318225"/>
            <a:ext cx="184343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9700" y="1406796"/>
            <a:ext cx="1828800" cy="109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9312" y="2501625"/>
            <a:ext cx="1784195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9312" y="3598900"/>
            <a:ext cx="1784195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3500" y="318212"/>
            <a:ext cx="1784195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09375" y="1415505"/>
            <a:ext cx="1832458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9370" y="2501623"/>
            <a:ext cx="1832458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36800" y="3598900"/>
            <a:ext cx="1777594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77450" y="318225"/>
            <a:ext cx="1777594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77450" y="1415500"/>
            <a:ext cx="1777594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451" y="933675"/>
            <a:ext cx="4923026" cy="375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Scenarios - Scenario 1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389600"/>
            <a:ext cx="3332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Moving the Farm farther south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Closer to the ag well, so even though relocation might be difficult, it would save in water transportation costs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4954850" y="3460300"/>
            <a:ext cx="1089600" cy="625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16"/>
          <p:cNvCxnSpPr/>
          <p:nvPr/>
        </p:nvCxnSpPr>
        <p:spPr>
          <a:xfrm flipH="1">
            <a:off x="5720375" y="3199475"/>
            <a:ext cx="6300" cy="43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" y="0"/>
            <a:ext cx="914400" cy="79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825" y="650075"/>
            <a:ext cx="5377975" cy="41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Scenarios - Scenario 2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11700" y="1389600"/>
            <a:ext cx="3332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Moving the Farm farther south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Closer to the ag well, so even though relocation might be difficult, it would save in water transportation costs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Moving the farm and ag well north of the stream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Less risk of polluting the town well in the future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Ag well is farther from the stream but also closer to the farm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5183075" y="1311300"/>
            <a:ext cx="767700" cy="625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7"/>
          <p:cNvCxnSpPr/>
          <p:nvPr/>
        </p:nvCxnSpPr>
        <p:spPr>
          <a:xfrm rot="10800000">
            <a:off x="5658125" y="1823700"/>
            <a:ext cx="24900" cy="11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7"/>
          <p:cNvCxnSpPr/>
          <p:nvPr/>
        </p:nvCxnSpPr>
        <p:spPr>
          <a:xfrm flipH="1" rot="10800000">
            <a:off x="5035725" y="1499925"/>
            <a:ext cx="510300" cy="22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" y="0"/>
            <a:ext cx="914400" cy="79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Scenarios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389600"/>
            <a:ext cx="3332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Moving the Farm farther south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Closer to the ag well, so even though relocation might be difficult, it would save in water transportation costs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Moving the farm and ag well north of the stream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Less risk of polluting the town well in the future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Ag well is farther from the stream but also closer to the farm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Scenario 1 locations but change crop to wheat (less water demand)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ET 3000 -&gt; 4500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451" y="933675"/>
            <a:ext cx="4923026" cy="375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4954850" y="3460300"/>
            <a:ext cx="1089600" cy="625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 flipH="1">
            <a:off x="5720375" y="3199475"/>
            <a:ext cx="6300" cy="43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" y="0"/>
            <a:ext cx="914400" cy="79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250" y="3460300"/>
            <a:ext cx="1560476" cy="8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Scenarios we trashed and other problems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 to move the ag well location for Scenario 2 to one cell to the left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Ensembles with high top and bottom aquifer K would not converge</a:t>
            </a:r>
            <a:endParaRPr/>
          </a:p>
          <a:p>
            <a:pPr indent="-295275" lvl="0" marL="457200" rtl="0" algn="l">
              <a:spcBef>
                <a:spcPts val="1600"/>
              </a:spcBef>
              <a:spcAft>
                <a:spcPts val="0"/>
              </a:spcAft>
              <a:buClr>
                <a:srgbClr val="174EA6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4EA6"/>
                </a:solidFill>
                <a:highlight>
                  <a:srgbClr val="9EBEED"/>
                </a:highlight>
                <a:latin typeface="Roboto"/>
                <a:ea typeface="Roboto"/>
                <a:cs typeface="Roboto"/>
                <a:sym typeface="Roboto"/>
              </a:rPr>
              <a:t>3133113 and 3111331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525" y="152400"/>
            <a:ext cx="49973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7120" l="0" r="0" t="7189"/>
          <a:stretch/>
        </p:blipFill>
        <p:spPr>
          <a:xfrm>
            <a:off x="5209425" y="2615050"/>
            <a:ext cx="3934574" cy="25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comparison</a:t>
            </a:r>
            <a:endParaRPr/>
          </a:p>
        </p:txBody>
      </p:sp>
      <p:graphicFrame>
        <p:nvGraphicFramePr>
          <p:cNvPr id="151" name="Google Shape;151;p21"/>
          <p:cNvGraphicFramePr/>
          <p:nvPr/>
        </p:nvGraphicFramePr>
        <p:xfrm>
          <a:off x="1238250" y="1187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{E5FD532D-D6AD-44F7-B198-0EDAAB6A1B98}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Scenario 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Esemble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town well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mw1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mw2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ag well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Leakage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1333113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74.34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78.98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89.333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86.81471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150750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3133113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3111331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75.43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78.65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85.06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84.74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2504950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1111331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71.88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76.28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81.30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296350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2121331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74.57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77.99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84.75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84.03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1119850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2121311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75.06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78.35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85.02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1072550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2122111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76.08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82.78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79.81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225650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2213223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75.98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78.55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87.33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86.70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1131750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2211221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75.77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78.56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84.38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1054350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1111111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75.77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78.56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84.38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225650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Average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74.99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78.27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85.09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83.72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864650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